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303" r:id="rId6"/>
    <p:sldId id="305" r:id="rId7"/>
    <p:sldId id="307" r:id="rId8"/>
    <p:sldId id="308" r:id="rId9"/>
    <p:sldId id="304" r:id="rId10"/>
    <p:sldId id="302" r:id="rId11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1"/>
    <p:restoredTop sz="94643"/>
  </p:normalViewPr>
  <p:slideViewPr>
    <p:cSldViewPr snapToGrid="0">
      <p:cViewPr>
        <p:scale>
          <a:sx n="140" d="100"/>
          <a:sy n="140" d="100"/>
        </p:scale>
        <p:origin x="3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53A8-5DF4-46FB-B717-F648882A265B}" type="datetimeFigureOut">
              <a:rPr lang="el-GR" smtClean="0"/>
              <a:t>26/7/2021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B54CF-B448-4340-B940-D20A9E9A7F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71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54CF-B448-4340-B940-D20A9E9A7F1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00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10160" y="288720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64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42108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83200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1016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42108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583200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010160" y="1434960"/>
            <a:ext cx="7130880" cy="277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713088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010160" y="648720"/>
            <a:ext cx="6708600" cy="311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10160" y="1434960"/>
            <a:ext cx="7130880" cy="277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4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10160" y="288720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64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42108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832000" y="143496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01016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42108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832000" y="2887200"/>
            <a:ext cx="229572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713088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10160" y="648720"/>
            <a:ext cx="6708600" cy="311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2779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64160" y="288720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64160" y="1434960"/>
            <a:ext cx="347976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10160" y="2887200"/>
            <a:ext cx="7130880" cy="132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blockademic.iti.gr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hyperlink" Target="https://blockademic.iti.gr/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;p2"/>
          <p:cNvSpPr/>
          <p:nvPr/>
        </p:nvSpPr>
        <p:spPr>
          <a:xfrm>
            <a:off x="0" y="0"/>
            <a:ext cx="9143640" cy="1926000"/>
          </a:xfrm>
          <a:prstGeom prst="rect">
            <a:avLst/>
          </a:prstGeom>
          <a:solidFill>
            <a:srgbClr val="2195A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Google Shape;11;p2" descr="marco.png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0" y="4530960"/>
            <a:ext cx="2665800" cy="58032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6"/>
          <p:cNvSpPr/>
          <p:nvPr/>
        </p:nvSpPr>
        <p:spPr>
          <a:xfrm>
            <a:off x="3517560" y="4694400"/>
            <a:ext cx="220212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u="sng" strike="noStrike" spc="-1" dirty="0">
                <a:solidFill>
                  <a:srgbClr val="14181A"/>
                </a:solidFill>
                <a:uFillTx/>
                <a:latin typeface="Arial"/>
                <a:ea typeface="Arial"/>
                <a:hlinkClick r:id="rId16"/>
              </a:rPr>
              <a:t>https://blockademic.iti.gr/</a:t>
            </a: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4" name="TextBox 12"/>
          <p:cNvSpPr/>
          <p:nvPr/>
        </p:nvSpPr>
        <p:spPr>
          <a:xfrm>
            <a:off x="6818400" y="4620240"/>
            <a:ext cx="23162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1</a:t>
            </a:r>
            <a:r>
              <a:rPr lang="el-GR" sz="1400" b="0" strike="noStrike" spc="-1" baseline="30000" dirty="0">
                <a:solidFill>
                  <a:srgbClr val="14181A"/>
                </a:solidFill>
                <a:latin typeface="Arial"/>
                <a:ea typeface="Arial"/>
              </a:rPr>
              <a:t>ο</a:t>
            </a: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Εργαστήριο 26/07/2021</a:t>
            </a:r>
            <a:endParaRPr lang="el-GR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Διαδικτυακό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5" name="Picture 3"/>
          <p:cNvPicPr/>
          <p:nvPr/>
        </p:nvPicPr>
        <p:blipFill>
          <a:blip r:embed="rId17"/>
          <a:stretch/>
        </p:blipFill>
        <p:spPr>
          <a:xfrm>
            <a:off x="816480" y="658080"/>
            <a:ext cx="4128840" cy="12679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5;p5"/>
          <p:cNvSpPr/>
          <p:nvPr/>
        </p:nvSpPr>
        <p:spPr>
          <a:xfrm>
            <a:off x="0" y="0"/>
            <a:ext cx="9143640" cy="1312200"/>
          </a:xfrm>
          <a:prstGeom prst="rect">
            <a:avLst/>
          </a:prstGeom>
          <a:solidFill>
            <a:srgbClr val="2195A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Google Shape;26;p5" descr="marco.png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10160" y="648720"/>
            <a:ext cx="6708600" cy="67104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10160" y="1434960"/>
            <a:ext cx="7130880" cy="27799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pic>
        <p:nvPicPr>
          <p:cNvPr id="48" name="Picture 2"/>
          <p:cNvPicPr/>
          <p:nvPr/>
        </p:nvPicPr>
        <p:blipFill>
          <a:blip r:embed="rId15"/>
          <a:stretch/>
        </p:blipFill>
        <p:spPr>
          <a:xfrm>
            <a:off x="7719120" y="588960"/>
            <a:ext cx="800640" cy="80064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/>
          <p:cNvPicPr/>
          <p:nvPr/>
        </p:nvPicPr>
        <p:blipFill>
          <a:blip r:embed="rId16"/>
          <a:stretch/>
        </p:blipFill>
        <p:spPr>
          <a:xfrm>
            <a:off x="0" y="4530960"/>
            <a:ext cx="2665800" cy="58032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TextBox 9"/>
          <p:cNvSpPr/>
          <p:nvPr/>
        </p:nvSpPr>
        <p:spPr>
          <a:xfrm>
            <a:off x="3517560" y="4694400"/>
            <a:ext cx="220212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u="sng" strike="noStrike" spc="-1" dirty="0">
                <a:solidFill>
                  <a:srgbClr val="14181A"/>
                </a:solidFill>
                <a:uFillTx/>
                <a:latin typeface="Arial"/>
                <a:ea typeface="Arial"/>
                <a:hlinkClick r:id="rId17"/>
              </a:rPr>
              <a:t>https://blockademic.iti.gr/</a:t>
            </a: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51" name="TextBox 10"/>
          <p:cNvSpPr/>
          <p:nvPr/>
        </p:nvSpPr>
        <p:spPr>
          <a:xfrm>
            <a:off x="6818400" y="4620240"/>
            <a:ext cx="23162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1</a:t>
            </a:r>
            <a:r>
              <a:rPr lang="el-GR" sz="1400" b="0" strike="noStrike" spc="-1" baseline="30000" dirty="0">
                <a:solidFill>
                  <a:srgbClr val="14181A"/>
                </a:solidFill>
                <a:latin typeface="Arial"/>
                <a:ea typeface="Arial"/>
              </a:rPr>
              <a:t>ο</a:t>
            </a: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r>
              <a:rPr lang="en-GB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 </a:t>
            </a: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Εργαστήριο 26/07/2021</a:t>
            </a:r>
            <a:endParaRPr lang="el-GR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14181A"/>
                </a:solidFill>
                <a:latin typeface="Arial"/>
                <a:ea typeface="Arial"/>
              </a:rPr>
              <a:t>Διαδικτυακό</a:t>
            </a:r>
            <a:endParaRPr lang="el-GR" sz="14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"/>
          <p:cNvSpPr/>
          <p:nvPr/>
        </p:nvSpPr>
        <p:spPr>
          <a:xfrm>
            <a:off x="3949200" y="3795480"/>
            <a:ext cx="12452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LOGO </a:t>
            </a:r>
            <a:r>
              <a:rPr lang="el-G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φορέα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133" name="TextBox 7"/>
          <p:cNvSpPr/>
          <p:nvPr/>
        </p:nvSpPr>
        <p:spPr>
          <a:xfrm>
            <a:off x="1835034" y="2249311"/>
            <a:ext cx="547356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spc="-1" dirty="0">
                <a:solidFill>
                  <a:srgbClr val="000000"/>
                </a:solidFill>
                <a:latin typeface="Arial"/>
              </a:rPr>
              <a:t>Παρουσίαση του έργου </a:t>
            </a: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BlockAdemiC</a:t>
            </a:r>
            <a:endParaRPr lang="el-GR" b="1" strike="noStrike" spc="-1" dirty="0">
              <a:latin typeface="Arial"/>
            </a:endParaRPr>
          </a:p>
        </p:txBody>
      </p:sp>
      <p:sp>
        <p:nvSpPr>
          <p:cNvPr id="134" name="TextBox 8"/>
          <p:cNvSpPr/>
          <p:nvPr/>
        </p:nvSpPr>
        <p:spPr>
          <a:xfrm>
            <a:off x="3415320" y="3260520"/>
            <a:ext cx="25519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Αθανάσιος Πατενίδης, ΕΚΕΤΑ</a:t>
            </a:r>
            <a:endParaRPr lang="el-GR" sz="1400" b="0" strike="noStrike" spc="-1" dirty="0">
              <a:latin typeface="Arial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2CF2BC-B435-4DEC-92F1-443F1D4EA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50" y="3564000"/>
            <a:ext cx="1839139" cy="919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12;p18"/>
          <p:cNvSpPr txBox="1"/>
          <p:nvPr/>
        </p:nvSpPr>
        <p:spPr>
          <a:xfrm>
            <a:off x="1010160" y="648720"/>
            <a:ext cx="690984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2400" b="1" strike="noStrike" spc="-1" dirty="0">
                <a:solidFill>
                  <a:srgbClr val="FFFFFF"/>
                </a:solidFill>
                <a:latin typeface="Arial"/>
                <a:ea typeface="Montserrat"/>
              </a:rPr>
              <a:t>ΠΕΡΙΕΧΟΜΕΝΑ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Google Shape;113;p18"/>
          <p:cNvSpPr txBox="1"/>
          <p:nvPr/>
        </p:nvSpPr>
        <p:spPr>
          <a:xfrm>
            <a:off x="1010160" y="1434960"/>
            <a:ext cx="7130880" cy="2779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</a:pPr>
            <a:r>
              <a:rPr lang="el-GR" sz="2000" b="0" strike="noStrike" spc="-1" dirty="0" smtClean="0">
                <a:solidFill>
                  <a:srgbClr val="25516C"/>
                </a:solidFill>
                <a:latin typeface="Arial"/>
                <a:ea typeface="Source Sans Pro"/>
              </a:rPr>
              <a:t>Κύριοι Στόχοι</a:t>
            </a:r>
            <a:endParaRPr lang="el-GR" sz="2000" b="0" strike="noStrike" spc="-1" dirty="0">
              <a:solidFill>
                <a:srgbClr val="25516C"/>
              </a:solidFill>
              <a:latin typeface="Arial"/>
              <a:ea typeface="Source Sans Pro"/>
            </a:endParaRPr>
          </a:p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</a:pPr>
            <a:r>
              <a:rPr lang="el-GR" sz="2000" spc="-1" dirty="0">
                <a:solidFill>
                  <a:srgbClr val="25516C"/>
                </a:solidFill>
                <a:latin typeface="Arial"/>
                <a:ea typeface="Source Sans Pro"/>
              </a:rPr>
              <a:t>Βασικά Χαρακτηριστικά</a:t>
            </a:r>
          </a:p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</a:pPr>
            <a:r>
              <a:rPr lang="el-GR" sz="2000" spc="-1" dirty="0">
                <a:solidFill>
                  <a:srgbClr val="25516C"/>
                </a:solidFill>
                <a:latin typeface="Arial"/>
              </a:rPr>
              <a:t>Μεθοδολογία Ανάπτυξης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</a:pPr>
            <a:r>
              <a:rPr lang="el-GR" sz="2000" spc="-1" dirty="0">
                <a:solidFill>
                  <a:schemeClr val="accent3"/>
                </a:solidFill>
                <a:latin typeface="Arial"/>
              </a:rPr>
              <a:t>Διαγραμματική Απεικόνιση Ενοποιημένου Συστήματος</a:t>
            </a:r>
            <a:endParaRPr lang="en-US" sz="2000" b="0" strike="noStrike" spc="-1" dirty="0">
              <a:solidFill>
                <a:schemeClr val="accent3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</a:pPr>
            <a:r>
              <a:rPr lang="el-GR" sz="2000" spc="-1" dirty="0">
                <a:solidFill>
                  <a:schemeClr val="accent3"/>
                </a:solidFill>
                <a:latin typeface="Arial"/>
              </a:rPr>
              <a:t>Κοινοπραξία Έργου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2400" b="1" spc="-1" dirty="0" smtClean="0">
                <a:solidFill>
                  <a:srgbClr val="FFFFFF"/>
                </a:solidFill>
                <a:latin typeface="Arial"/>
              </a:rPr>
              <a:t>ΚΥΡΙΟΙ ΣΤΟΧΟΙ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58;p22"/>
          <p:cNvSpPr txBox="1"/>
          <p:nvPr/>
        </p:nvSpPr>
        <p:spPr>
          <a:xfrm>
            <a:off x="968840" y="1465440"/>
            <a:ext cx="7206319" cy="278971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n-US" sz="1300" dirty="0">
                <a:solidFill>
                  <a:schemeClr val="accent3"/>
                </a:solidFill>
              </a:rPr>
              <a:t>H </a:t>
            </a:r>
            <a:r>
              <a:rPr lang="el-GR" sz="1300" dirty="0">
                <a:solidFill>
                  <a:schemeClr val="accent3"/>
                </a:solidFill>
              </a:rPr>
              <a:t>δημιουργία ψηφιακού συστήματος </a:t>
            </a:r>
            <a:r>
              <a:rPr lang="el-GR" sz="1300" u="sng" dirty="0">
                <a:solidFill>
                  <a:schemeClr val="accent3"/>
                </a:solidFill>
              </a:rPr>
              <a:t>κατανεμημένης ασφάλειας </a:t>
            </a:r>
            <a:r>
              <a:rPr lang="el-GR" sz="1300" dirty="0">
                <a:solidFill>
                  <a:schemeClr val="accent3"/>
                </a:solidFill>
              </a:rPr>
              <a:t>(</a:t>
            </a:r>
            <a:r>
              <a:rPr lang="en-GB" sz="1300" dirty="0">
                <a:solidFill>
                  <a:schemeClr val="accent3"/>
                </a:solidFill>
              </a:rPr>
              <a:t>distributed cybersecurity) </a:t>
            </a:r>
            <a:r>
              <a:rPr lang="el-GR" sz="1300" dirty="0">
                <a:solidFill>
                  <a:schemeClr val="accent3"/>
                </a:solidFill>
              </a:rPr>
              <a:t>για την </a:t>
            </a:r>
            <a:r>
              <a:rPr lang="el-GR" sz="1300" u="sng" dirty="0">
                <a:solidFill>
                  <a:schemeClr val="accent3"/>
                </a:solidFill>
              </a:rPr>
              <a:t>πιστοποίηση</a:t>
            </a:r>
            <a:r>
              <a:rPr lang="el-GR" sz="1300" dirty="0">
                <a:solidFill>
                  <a:schemeClr val="accent3"/>
                </a:solidFill>
              </a:rPr>
              <a:t> και </a:t>
            </a:r>
            <a:r>
              <a:rPr lang="el-GR" sz="1300" u="sng" dirty="0">
                <a:solidFill>
                  <a:schemeClr val="accent3"/>
                </a:solidFill>
              </a:rPr>
              <a:t>επαλήθευση</a:t>
            </a:r>
            <a:r>
              <a:rPr lang="en-US" sz="1300" dirty="0">
                <a:solidFill>
                  <a:schemeClr val="accent3"/>
                </a:solidFill>
              </a:rPr>
              <a:t>:</a:t>
            </a:r>
          </a:p>
          <a:p>
            <a:pPr marL="914400" lvl="1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300" dirty="0">
                <a:solidFill>
                  <a:schemeClr val="accent3"/>
                </a:solidFill>
              </a:rPr>
              <a:t>εκπαιδευτικών δραστηριοτήτων, </a:t>
            </a:r>
            <a:endParaRPr lang="en-US" sz="1300" dirty="0">
              <a:solidFill>
                <a:schemeClr val="accent3"/>
              </a:solidFill>
            </a:endParaRPr>
          </a:p>
          <a:p>
            <a:pPr marL="914400" lvl="1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300">
                <a:solidFill>
                  <a:schemeClr val="accent3"/>
                </a:solidFill>
              </a:rPr>
              <a:t>τίτλων </a:t>
            </a:r>
            <a:r>
              <a:rPr lang="el-GR" sz="1300" smtClean="0">
                <a:solidFill>
                  <a:schemeClr val="accent3"/>
                </a:solidFill>
              </a:rPr>
              <a:t>σπουδών </a:t>
            </a:r>
            <a:endParaRPr lang="en-US" sz="1300" dirty="0">
              <a:solidFill>
                <a:schemeClr val="accent3"/>
              </a:solidFill>
            </a:endParaRPr>
          </a:p>
          <a:p>
            <a:pPr marL="914400" lvl="1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 panose="020B0503030403020204" pitchFamily="34" charset="0"/>
              <a:buChar char="»"/>
              <a:defRPr/>
            </a:pPr>
            <a:r>
              <a:rPr lang="el-GR" sz="1300" dirty="0">
                <a:solidFill>
                  <a:schemeClr val="accent3"/>
                </a:solidFill>
              </a:rPr>
              <a:t>δεξιοτήτων στον τομέα της τριτοβάθμιας εκπαίδευσης και δια βίου μάθησης</a:t>
            </a:r>
            <a:r>
              <a:rPr lang="en-US" sz="1300" dirty="0">
                <a:solidFill>
                  <a:schemeClr val="accent3"/>
                </a:solidFill>
              </a:rPr>
              <a:t>,</a:t>
            </a:r>
            <a:r>
              <a:rPr lang="el-GR" sz="1300" dirty="0">
                <a:solidFill>
                  <a:schemeClr val="accent3"/>
                </a:solidFill>
              </a:rPr>
              <a:t> δημιουργώντας ένα αδιάβλητο εκπαιδευτικό́ διαβατήριο (</a:t>
            </a:r>
            <a:r>
              <a:rPr lang="en-US" sz="1300" dirty="0">
                <a:solidFill>
                  <a:schemeClr val="accent3"/>
                </a:solidFill>
              </a:rPr>
              <a:t>wallet)</a:t>
            </a:r>
            <a:r>
              <a:rPr lang="el-GR" sz="1300" dirty="0">
                <a:solidFill>
                  <a:schemeClr val="accent3"/>
                </a:solidFill>
              </a:rPr>
              <a:t>. </a:t>
            </a:r>
          </a:p>
          <a:p>
            <a:pPr marL="457200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n-US" sz="1300" dirty="0">
                <a:solidFill>
                  <a:schemeClr val="accent3"/>
                </a:solidFill>
              </a:rPr>
              <a:t>H </a:t>
            </a:r>
            <a:r>
              <a:rPr lang="el-GR" sz="1300" dirty="0">
                <a:solidFill>
                  <a:schemeClr val="accent3"/>
                </a:solidFill>
              </a:rPr>
              <a:t>παροχή ενός </a:t>
            </a:r>
            <a:r>
              <a:rPr lang="el-GR" sz="1300" u="sng" dirty="0">
                <a:solidFill>
                  <a:schemeClr val="accent3"/>
                </a:solidFill>
              </a:rPr>
              <a:t>ατομικού</a:t>
            </a:r>
            <a:r>
              <a:rPr lang="el-GR" sz="1300" dirty="0">
                <a:solidFill>
                  <a:schemeClr val="accent3"/>
                </a:solidFill>
              </a:rPr>
              <a:t>, </a:t>
            </a:r>
            <a:r>
              <a:rPr lang="el-GR" sz="1300" u="sng" dirty="0">
                <a:solidFill>
                  <a:schemeClr val="accent3"/>
                </a:solidFill>
              </a:rPr>
              <a:t>απαραβίαστου</a:t>
            </a:r>
            <a:r>
              <a:rPr lang="el-GR" sz="1300" dirty="0">
                <a:solidFill>
                  <a:schemeClr val="accent3"/>
                </a:solidFill>
              </a:rPr>
              <a:t> και συνεπώς </a:t>
            </a:r>
            <a:r>
              <a:rPr lang="el-GR" sz="1300" u="sng" dirty="0">
                <a:solidFill>
                  <a:schemeClr val="accent3"/>
                </a:solidFill>
              </a:rPr>
              <a:t>αναλλοίωτου εκπαιδευτικού διαβατηρίου</a:t>
            </a:r>
            <a:r>
              <a:rPr lang="el-GR" sz="1300" dirty="0">
                <a:solidFill>
                  <a:schemeClr val="accent3"/>
                </a:solidFill>
              </a:rPr>
              <a:t>, το οποίο θα βασίζεται στην τεχνολογία </a:t>
            </a:r>
            <a:r>
              <a:rPr lang="en-GB" sz="1300" dirty="0">
                <a:solidFill>
                  <a:schemeClr val="accent3"/>
                </a:solidFill>
              </a:rPr>
              <a:t>blockchain.</a:t>
            </a:r>
            <a:r>
              <a:rPr lang="el-GR" sz="1300" dirty="0">
                <a:solidFill>
                  <a:schemeClr val="accent3"/>
                </a:solidFill>
              </a:rPr>
              <a:t> Οι τίτλοι σπουδών και τα μαθησιακά αποτελέσματα θα πιστοποιούνται χωρίς να είναι δυνατή η παραποίησή τους. </a:t>
            </a:r>
          </a:p>
          <a:p>
            <a:pPr marL="457200" indent="-380520" algn="just">
              <a:spcBef>
                <a:spcPts val="601"/>
              </a:spcBef>
              <a:spcAft>
                <a:spcPts val="2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n-US" sz="1300" dirty="0">
                <a:solidFill>
                  <a:schemeClr val="accent3"/>
                </a:solidFill>
              </a:rPr>
              <a:t>H</a:t>
            </a:r>
            <a:r>
              <a:rPr lang="el-GR" sz="1300" dirty="0">
                <a:solidFill>
                  <a:schemeClr val="accent3"/>
                </a:solidFill>
              </a:rPr>
              <a:t> εφαρμογή </a:t>
            </a:r>
            <a:r>
              <a:rPr lang="el-GR" sz="1300" u="sng" dirty="0">
                <a:solidFill>
                  <a:schemeClr val="accent3"/>
                </a:solidFill>
              </a:rPr>
              <a:t>πιλοτικών</a:t>
            </a:r>
            <a:r>
              <a:rPr lang="el-GR" sz="1300" dirty="0">
                <a:solidFill>
                  <a:schemeClr val="accent3"/>
                </a:solidFill>
              </a:rPr>
              <a:t> και η επικύρωση της λειτουργίας της προτεινόμενης τεχνολογικής λύσης σε πραγματικές συνθήκες. </a:t>
            </a:r>
          </a:p>
          <a:p>
            <a:pPr marL="76680" algn="just">
              <a:spcBef>
                <a:spcPts val="601"/>
              </a:spcBef>
              <a:buClr>
                <a:srgbClr val="1D8391"/>
              </a:buClr>
              <a:defRPr/>
            </a:pPr>
            <a:endParaRPr lang="el-GR" sz="1400" dirty="0">
              <a:solidFill>
                <a:schemeClr val="accent3"/>
              </a:solidFill>
            </a:endParaRPr>
          </a:p>
          <a:p>
            <a:pPr marL="76680" algn="just">
              <a:spcBef>
                <a:spcPts val="601"/>
              </a:spcBef>
              <a:buClr>
                <a:srgbClr val="1D8391"/>
              </a:buClr>
              <a:defRPr/>
            </a:pPr>
            <a:endParaRPr lang="el-GR" sz="1600" dirty="0">
              <a:solidFill>
                <a:schemeClr val="accent3"/>
              </a:solidFill>
            </a:endParaRPr>
          </a:p>
          <a:p>
            <a:pPr marL="457200" marR="0" lvl="0" indent="-38052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1D8391"/>
              </a:buClr>
              <a:buSzTx/>
              <a:buFont typeface="Source Sans Pro"/>
              <a:buChar char="»"/>
              <a:tabLst/>
              <a:defRPr/>
            </a:pPr>
            <a:endParaRPr lang="en-US" b="0" strike="noStrike" spc="-1" dirty="0">
              <a:solidFill>
                <a:srgbClr val="25516C"/>
              </a:solidFill>
              <a:latin typeface="Arial"/>
              <a:ea typeface="Source Sans Pro"/>
            </a:endParaRPr>
          </a:p>
          <a:p>
            <a:pPr marL="76680" marR="0" lvl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1D8391"/>
              </a:buClr>
              <a:buSzTx/>
              <a:tabLst/>
              <a:defRPr/>
            </a:pPr>
            <a:endParaRPr lang="en-US" spc="-1" dirty="0">
              <a:solidFill>
                <a:srgbClr val="25516C"/>
              </a:solidFill>
              <a:latin typeface="Arial"/>
              <a:ea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2400" b="1" spc="-1" dirty="0">
                <a:solidFill>
                  <a:srgbClr val="FFFFFF"/>
                </a:solidFill>
                <a:latin typeface="Arial"/>
              </a:rPr>
              <a:t>ΒΑΣΙΚΑ ΧΑΡΑΚΤΗΡΙΣΤΙΚΑ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58;p22"/>
          <p:cNvSpPr txBox="1"/>
          <p:nvPr/>
        </p:nvSpPr>
        <p:spPr>
          <a:xfrm>
            <a:off x="1010159" y="1434960"/>
            <a:ext cx="7130879" cy="278971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Χρησιμοποιεί εξελιγμένα εργαλεία της τεχνολογίας </a:t>
            </a:r>
            <a:r>
              <a:rPr lang="en-GB" sz="1400" u="sng" dirty="0">
                <a:solidFill>
                  <a:schemeClr val="accent3"/>
                </a:solidFill>
              </a:rPr>
              <a:t>blockchain</a:t>
            </a:r>
            <a:r>
              <a:rPr lang="en-GB" sz="1400" dirty="0">
                <a:solidFill>
                  <a:schemeClr val="accent3"/>
                </a:solidFill>
              </a:rPr>
              <a:t> </a:t>
            </a:r>
            <a:r>
              <a:rPr lang="el-GR" sz="1400" dirty="0">
                <a:solidFill>
                  <a:schemeClr val="accent3"/>
                </a:solidFill>
              </a:rPr>
              <a:t>για να εξασφαλίσει τον απαιτούμενο βαθμό </a:t>
            </a:r>
            <a:r>
              <a:rPr lang="el-GR" sz="1400" dirty="0" err="1">
                <a:solidFill>
                  <a:schemeClr val="accent3"/>
                </a:solidFill>
              </a:rPr>
              <a:t>κυβερνοασφάλειας</a:t>
            </a:r>
            <a:r>
              <a:rPr lang="el-GR" sz="1400" dirty="0">
                <a:solidFill>
                  <a:schemeClr val="accent3"/>
                </a:solidFill>
              </a:rPr>
              <a:t> και εμπιστοσύνης τόσο σε επίπεδο χρηστών, όσο και σε θεσμικό επίπεδο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Επεκτείνει τη λογική του Ευρωπαϊκού Συστήματος Μεταφοράς και Συσσώρευσης Πιστωτικών Μονάδων (</a:t>
            </a:r>
            <a:r>
              <a:rPr lang="en-GB" sz="1400" u="sng" dirty="0">
                <a:solidFill>
                  <a:schemeClr val="accent3"/>
                </a:solidFill>
              </a:rPr>
              <a:t>ECTS</a:t>
            </a:r>
            <a:r>
              <a:rPr lang="en-GB" sz="1400" dirty="0">
                <a:solidFill>
                  <a:schemeClr val="accent3"/>
                </a:solidFill>
              </a:rPr>
              <a:t>) </a:t>
            </a:r>
            <a:r>
              <a:rPr lang="el-GR" sz="1400" dirty="0">
                <a:solidFill>
                  <a:schemeClr val="accent3"/>
                </a:solidFill>
              </a:rPr>
              <a:t>και του Ευρωπαϊκού Πλαισίου Προσόντων (</a:t>
            </a:r>
            <a:r>
              <a:rPr lang="el-GR" sz="1400" u="sng" dirty="0">
                <a:solidFill>
                  <a:schemeClr val="accent3"/>
                </a:solidFill>
              </a:rPr>
              <a:t>ΕΠΠ</a:t>
            </a:r>
            <a:r>
              <a:rPr lang="el-GR" sz="1400" dirty="0">
                <a:solidFill>
                  <a:schemeClr val="accent3"/>
                </a:solidFill>
              </a:rPr>
              <a:t>), την οποία προσαρμόζει και εφαρμόζει σε εκπαιδευτικά σενάρια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Ενσωματώνει </a:t>
            </a:r>
            <a:r>
              <a:rPr lang="el-GR" sz="1400" u="sng" dirty="0">
                <a:solidFill>
                  <a:schemeClr val="accent3"/>
                </a:solidFill>
              </a:rPr>
              <a:t>μαθησιακή αναλυτική</a:t>
            </a:r>
            <a:r>
              <a:rPr lang="el-GR" sz="1400" dirty="0">
                <a:solidFill>
                  <a:schemeClr val="accent3"/>
                </a:solidFill>
              </a:rPr>
              <a:t> (</a:t>
            </a:r>
            <a:r>
              <a:rPr lang="en-GB" sz="1400" dirty="0">
                <a:solidFill>
                  <a:schemeClr val="accent3"/>
                </a:solidFill>
              </a:rPr>
              <a:t>learning analytics) </a:t>
            </a:r>
            <a:r>
              <a:rPr lang="el-GR" sz="1400" dirty="0">
                <a:solidFill>
                  <a:schemeClr val="accent3"/>
                </a:solidFill>
              </a:rPr>
              <a:t>και </a:t>
            </a:r>
            <a:r>
              <a:rPr lang="el-GR" sz="1400" u="sng" dirty="0" err="1">
                <a:solidFill>
                  <a:schemeClr val="accent3"/>
                </a:solidFill>
              </a:rPr>
              <a:t>παιχνιδοποίηση</a:t>
            </a:r>
            <a:r>
              <a:rPr lang="el-GR" sz="1400" dirty="0">
                <a:solidFill>
                  <a:schemeClr val="accent3"/>
                </a:solidFill>
              </a:rPr>
              <a:t> (</a:t>
            </a:r>
            <a:r>
              <a:rPr lang="en-GB" sz="1400" dirty="0">
                <a:solidFill>
                  <a:schemeClr val="accent3"/>
                </a:solidFill>
              </a:rPr>
              <a:t>gamification) </a:t>
            </a:r>
            <a:r>
              <a:rPr lang="el-GR" sz="1400" dirty="0">
                <a:solidFill>
                  <a:schemeClr val="accent3"/>
                </a:solidFill>
              </a:rPr>
              <a:t>για την αυτόματη διασύνδεση των μαθησιακών μετρικών με την αξιολόγηση των (τεχνικών) γνώσεων (</a:t>
            </a:r>
            <a:r>
              <a:rPr lang="en-GB" sz="1400" dirty="0">
                <a:solidFill>
                  <a:schemeClr val="accent3"/>
                </a:solidFill>
              </a:rPr>
              <a:t>hard skills) </a:t>
            </a:r>
            <a:r>
              <a:rPr lang="el-GR" sz="1400" dirty="0">
                <a:solidFill>
                  <a:schemeClr val="accent3"/>
                </a:solidFill>
              </a:rPr>
              <a:t>και οριζοντίων δεξιοτήτων (</a:t>
            </a:r>
            <a:r>
              <a:rPr lang="en-GB" sz="1400" dirty="0">
                <a:solidFill>
                  <a:schemeClr val="accent3"/>
                </a:solidFill>
              </a:rPr>
              <a:t>soft skills) </a:t>
            </a:r>
            <a:r>
              <a:rPr lang="el-GR" sz="1400" dirty="0">
                <a:solidFill>
                  <a:schemeClr val="accent3"/>
                </a:solidFill>
              </a:rPr>
              <a:t>των εκπαιδευόμενων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endParaRPr lang="el-GR" sz="1400" dirty="0">
              <a:solidFill>
                <a:schemeClr val="accent3"/>
              </a:solidFill>
            </a:endParaRPr>
          </a:p>
          <a:p>
            <a:pPr marL="457200" indent="-380520" algn="just">
              <a:spcBef>
                <a:spcPts val="601"/>
              </a:spcBef>
              <a:buClr>
                <a:srgbClr val="1D8391"/>
              </a:buClr>
              <a:buFont typeface="Source Sans Pro"/>
              <a:buChar char="»"/>
              <a:defRPr/>
            </a:pPr>
            <a:endParaRPr lang="en-US" b="0" strike="noStrike" spc="-1" dirty="0">
              <a:solidFill>
                <a:srgbClr val="25516C"/>
              </a:solidFill>
              <a:latin typeface="Arial"/>
              <a:ea typeface="Source Sans Pro"/>
            </a:endParaRPr>
          </a:p>
          <a:p>
            <a:pPr marL="76680" marR="0" lvl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1D8391"/>
              </a:buClr>
              <a:buSzTx/>
              <a:tabLst/>
              <a:defRPr/>
            </a:pPr>
            <a:endParaRPr lang="en-US" spc="-1" dirty="0">
              <a:solidFill>
                <a:srgbClr val="25516C"/>
              </a:solidFill>
              <a:latin typeface="Arial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9149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2400" b="1" strike="noStrike" spc="-1" dirty="0">
                <a:solidFill>
                  <a:srgbClr val="FFFFFF"/>
                </a:solidFill>
                <a:latin typeface="Arial"/>
              </a:rPr>
              <a:t>ΜΕΘΟΔΟΛΟΓΙΑ ΑΝΑΠΤΥΞΗΣ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58;p22"/>
          <p:cNvSpPr txBox="1"/>
          <p:nvPr/>
        </p:nvSpPr>
        <p:spPr>
          <a:xfrm>
            <a:off x="1010159" y="1434959"/>
            <a:ext cx="7130879" cy="3057527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Οι χρήστες του συστήματος θα πιστοποιούνται από ψηφιακά πιστοποιητικά και θα διαθέτουν ψηφιακές υπογραφές.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Τα </a:t>
            </a:r>
            <a:r>
              <a:rPr lang="en-GB" sz="1400" dirty="0">
                <a:solidFill>
                  <a:schemeClr val="accent3"/>
                </a:solidFill>
              </a:rPr>
              <a:t>tokens </a:t>
            </a:r>
            <a:r>
              <a:rPr lang="el-GR" sz="1400" dirty="0">
                <a:solidFill>
                  <a:schemeClr val="accent3"/>
                </a:solidFill>
              </a:rPr>
              <a:t>τα οποία θα υπάρχουν στο σύστημα, με τη χρήση έξυπνων συμβολαίων και εφόσον ικανοποιηθούν οι μαθησιακοί στόχοι που έχουν τεθεί εκ των προτέρων, θα μεταφέρονται στους προσωπικούς λογαριασμούς (</a:t>
            </a:r>
            <a:r>
              <a:rPr lang="en-GB" sz="1400" dirty="0">
                <a:solidFill>
                  <a:schemeClr val="accent3"/>
                </a:solidFill>
              </a:rPr>
              <a:t>wallets) </a:t>
            </a:r>
            <a:r>
              <a:rPr lang="el-GR" sz="1400" dirty="0">
                <a:solidFill>
                  <a:schemeClr val="accent3"/>
                </a:solidFill>
              </a:rPr>
              <a:t>των εκπαιδευόμενων.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Οι εκπαιδευόμενοι θα μπορούν να αποδεικνύουν σε τρίτους (όπως π.χ. αλλά ιδρύματα, φορείς ή επιχειρήσεις) το βαθμό εμπλοκής τους σε κάθε εκπαιδευτική́ δραστηριότητα, ώστε να αξιολογείται η γνώση και οι ικανότητες που έχουν αποκτήσει σε συγκεκριμένα αντικείμενα και αποτελούν απαραίτητη προϋπόθεση για την εισαγωγή τους στην παρακολούθηση μελλοντικών μαθήματων/σεμιναρίων ή για την πρόσληψή τους σε θέσεις εργασίας. </a:t>
            </a:r>
            <a:endParaRPr lang="en-US" b="0" strike="noStrike" spc="-1" dirty="0">
              <a:solidFill>
                <a:srgbClr val="25516C"/>
              </a:solidFill>
              <a:latin typeface="Arial"/>
              <a:ea typeface="Source Sans Pro"/>
            </a:endParaRPr>
          </a:p>
          <a:p>
            <a:pPr marL="76680" marR="0" lvl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1D8391"/>
              </a:buClr>
              <a:buSzTx/>
              <a:tabLst/>
              <a:defRPr/>
            </a:pPr>
            <a:endParaRPr lang="en-US" spc="-1" dirty="0">
              <a:solidFill>
                <a:srgbClr val="25516C"/>
              </a:solidFill>
              <a:latin typeface="Arial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7038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2400" b="1" spc="-1" dirty="0">
                <a:solidFill>
                  <a:srgbClr val="FFFFFF"/>
                </a:solidFill>
              </a:rPr>
              <a:t>ΜΕΘΟΔΟΛΟΓΙΑ ΑΝΑΠΤΥΞΗΣ</a:t>
            </a:r>
            <a:endParaRPr lang="el-GR" sz="2400" spc="-1" dirty="0">
              <a:solidFill>
                <a:srgbClr val="000000"/>
              </a:solidFill>
            </a:endParaRPr>
          </a:p>
        </p:txBody>
      </p:sp>
      <p:sp>
        <p:nvSpPr>
          <p:cNvPr id="152" name="Google Shape;158;p22"/>
          <p:cNvSpPr txBox="1"/>
          <p:nvPr/>
        </p:nvSpPr>
        <p:spPr>
          <a:xfrm>
            <a:off x="1010159" y="1434960"/>
            <a:ext cx="7130879" cy="278971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Οι φορείς και οι επιχειρήσεις, ανάλογα με τα δικαιώματα χρήσης τους, θα μπορούν είτε να εγγράφουν τίτλους σπουδών και πιστοποιητικά των εκπαιδευόμενων, είτε μονό να τα επαληθεύουν.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r>
              <a:rPr lang="el-GR" sz="1400" dirty="0">
                <a:solidFill>
                  <a:schemeClr val="accent3"/>
                </a:solidFill>
              </a:rPr>
              <a:t>Τα πρόσθετα </a:t>
            </a:r>
            <a:r>
              <a:rPr lang="en-GB" sz="1400" dirty="0">
                <a:solidFill>
                  <a:schemeClr val="accent3"/>
                </a:solidFill>
              </a:rPr>
              <a:t>tokens </a:t>
            </a:r>
            <a:r>
              <a:rPr lang="el-GR" sz="1400" dirty="0">
                <a:solidFill>
                  <a:schemeClr val="accent3"/>
                </a:solidFill>
              </a:rPr>
              <a:t>τα οποία θα έχει αποκομίσει κάποιος σπουδαστής και δεν θα έχουν μεταφραστεί σε μονάδες </a:t>
            </a:r>
            <a:r>
              <a:rPr lang="en-GB" sz="1400" dirty="0">
                <a:solidFill>
                  <a:schemeClr val="accent3"/>
                </a:solidFill>
              </a:rPr>
              <a:t>ECTS </a:t>
            </a:r>
            <a:r>
              <a:rPr lang="el-GR" sz="1400" dirty="0">
                <a:solidFill>
                  <a:schemeClr val="accent3"/>
                </a:solidFill>
              </a:rPr>
              <a:t>για τη λήψη τίτλου σπουδών, θα παραμένουν στο λογαριασμό τους ως απόδειξη των επιτευγμάτων τους στις αντίστοιχες δραστηριότητες και αντικείμενα αυξάνοντας τη «φήμη» τους. </a:t>
            </a:r>
          </a:p>
          <a:p>
            <a:pPr marL="457200" indent="-38052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buFont typeface="Source Sans Pro"/>
              <a:buChar char="»"/>
              <a:defRPr/>
            </a:pPr>
            <a:endParaRPr lang="el-GR" sz="1400" dirty="0">
              <a:solidFill>
                <a:schemeClr val="accent3"/>
              </a:solidFill>
            </a:endParaRPr>
          </a:p>
          <a:p>
            <a:pPr marL="76680" marR="0" lvl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1D8391"/>
              </a:buClr>
              <a:buSzTx/>
              <a:tabLst/>
              <a:defRPr/>
            </a:pPr>
            <a:endParaRPr lang="en-US" spc="-1" dirty="0">
              <a:solidFill>
                <a:srgbClr val="25516C"/>
              </a:solidFill>
              <a:latin typeface="Arial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1065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592251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1700" b="1" strike="noStrike" spc="-1" dirty="0">
                <a:solidFill>
                  <a:srgbClr val="FFFFFF"/>
                </a:solidFill>
                <a:latin typeface="Arial"/>
              </a:rPr>
              <a:t>ΔΙΑΓΡΑΜΜΑΤΙΚΗ ΑΠΕΙΚΟΝΙΣΗ ΕΝΟΠΟΙΗΜΕΝΟΥ ΣΥΣΤΗΜΑΤΟΣ</a:t>
            </a:r>
            <a:endParaRPr lang="el-GR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A9456-A9E7-3A41-8F53-2FDA621B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54" y="1347496"/>
            <a:ext cx="4553892" cy="31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7;p22"/>
          <p:cNvSpPr txBox="1"/>
          <p:nvPr/>
        </p:nvSpPr>
        <p:spPr>
          <a:xfrm>
            <a:off x="1010160" y="648720"/>
            <a:ext cx="7130880" cy="671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l-GR" sz="2400" b="1" spc="-1" dirty="0">
                <a:solidFill>
                  <a:srgbClr val="FFFFFF"/>
                </a:solidFill>
                <a:latin typeface="Arial"/>
              </a:rPr>
              <a:t>ΚΟΙΝΟΠΡΑΞΙΑ ΕΡΓΟΥ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58;p22"/>
          <p:cNvSpPr txBox="1"/>
          <p:nvPr/>
        </p:nvSpPr>
        <p:spPr>
          <a:xfrm>
            <a:off x="1010160" y="3556335"/>
            <a:ext cx="6951190" cy="826459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7668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defRPr/>
            </a:pPr>
            <a:r>
              <a:rPr lang="el-GR" sz="1400" b="1" dirty="0">
                <a:solidFill>
                  <a:schemeClr val="accent3"/>
                </a:solidFill>
              </a:rPr>
              <a:t>Ημερομηνία έναρξης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l-GR" sz="1400" b="1" dirty="0">
                <a:solidFill>
                  <a:schemeClr val="accent3"/>
                </a:solidFill>
              </a:rPr>
              <a:t>έργου</a:t>
            </a:r>
            <a:r>
              <a:rPr lang="en-US" sz="1400" dirty="0">
                <a:solidFill>
                  <a:schemeClr val="accent3"/>
                </a:solidFill>
              </a:rPr>
              <a:t>: </a:t>
            </a:r>
            <a:r>
              <a:rPr lang="el-GR" sz="1400" dirty="0">
                <a:solidFill>
                  <a:schemeClr val="accent3"/>
                </a:solidFill>
              </a:rPr>
              <a:t>12/05/2020</a:t>
            </a:r>
          </a:p>
          <a:p>
            <a:pPr marL="76680" algn="just">
              <a:spcBef>
                <a:spcPts val="601"/>
              </a:spcBef>
              <a:spcAft>
                <a:spcPts val="600"/>
              </a:spcAft>
              <a:buClr>
                <a:srgbClr val="1D8391"/>
              </a:buClr>
              <a:defRPr/>
            </a:pPr>
            <a:r>
              <a:rPr lang="el-GR" sz="1400" b="1" dirty="0">
                <a:solidFill>
                  <a:schemeClr val="accent3"/>
                </a:solidFill>
              </a:rPr>
              <a:t>Διάρκεια</a:t>
            </a:r>
            <a:r>
              <a:rPr lang="en-US" sz="1400" dirty="0">
                <a:solidFill>
                  <a:schemeClr val="accent3"/>
                </a:solidFill>
              </a:rPr>
              <a:t>: 30 </a:t>
            </a:r>
            <a:r>
              <a:rPr lang="el-GR" sz="1400" dirty="0">
                <a:solidFill>
                  <a:schemeClr val="accent3"/>
                </a:solidFill>
              </a:rPr>
              <a:t>Μήνες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A7D5-C431-B04B-B6ED-9BB4CF70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75" y="1567555"/>
            <a:ext cx="2019300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7CC09-18F8-D14A-837A-387E7ADF0D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32" y="2658317"/>
            <a:ext cx="1488355" cy="49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81F87-9185-B245-A019-77D95AD6D3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23" y="2570855"/>
            <a:ext cx="2204844" cy="671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CF7C9-415E-7647-B15C-A12A534B9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3" y="2658316"/>
            <a:ext cx="1705406" cy="496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08B7AE-0281-1942-9A65-13C8343A8815}"/>
              </a:ext>
            </a:extLst>
          </p:cNvPr>
          <p:cNvSpPr/>
          <p:nvPr/>
        </p:nvSpPr>
        <p:spPr>
          <a:xfrm>
            <a:off x="3646426" y="1429056"/>
            <a:ext cx="1851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solidFill>
                  <a:schemeClr val="accent3"/>
                </a:solidFill>
                <a:latin typeface="Arial" panose="020B0604020202020204" pitchFamily="34" charset="0"/>
              </a:rPr>
              <a:t>ΣΥΝΤΟΝΙΣΤΗΣ ΕΡΓΟΥ </a:t>
            </a:r>
            <a:endParaRPr lang="el-GR" sz="1200" b="1" dirty="0"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240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39C05C2-4DFC-498D-A9EB-34B79189F8DF}"/>
              </a:ext>
            </a:extLst>
          </p:cNvPr>
          <p:cNvSpPr txBox="1"/>
          <p:nvPr/>
        </p:nvSpPr>
        <p:spPr>
          <a:xfrm>
            <a:off x="2938388" y="2802592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ΕΥΧΑΡΙΣΤΩ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ΓΙΑ ΤΗΝ ΠΡΟΣΟΧΗ ΣΑΣ</a:t>
            </a:r>
            <a:endParaRPr lang="en-G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2E7E9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2E7E9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436</Words>
  <Application>Microsoft Office PowerPoint</Application>
  <PresentationFormat>On-screen Show (16:9)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DejaVu Sans</vt:lpstr>
      <vt:lpstr>Montserrat</vt:lpstr>
      <vt:lpstr>Source Sans Pro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/>
  <dc:description/>
  <cp:lastModifiedBy>apatenidis</cp:lastModifiedBy>
  <cp:revision>95</cp:revision>
  <dcterms:modified xsi:type="dcterms:W3CDTF">2021-07-26T08:34:07Z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On-screen Show (16:9)</vt:lpwstr>
  </property>
  <property fmtid="{D5CDD505-2E9C-101B-9397-08002B2CF9AE}" pid="4" name="Slides">
    <vt:i4>3</vt:i4>
  </property>
</Properties>
</file>